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61" r:id="rId4"/>
    <p:sldId id="267" r:id="rId5"/>
    <p:sldId id="270" r:id="rId6"/>
    <p:sldId id="262" r:id="rId7"/>
    <p:sldId id="263" r:id="rId8"/>
    <p:sldId id="272" r:id="rId9"/>
    <p:sldId id="264" r:id="rId10"/>
    <p:sldId id="278" r:id="rId11"/>
    <p:sldId id="265" r:id="rId12"/>
    <p:sldId id="266" r:id="rId13"/>
    <p:sldId id="280" r:id="rId14"/>
    <p:sldId id="284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99"/>
    <a:srgbClr val="CCFF9A"/>
    <a:srgbClr val="FFFFCC"/>
    <a:srgbClr val="CCFFC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70719" autoAdjust="0"/>
  </p:normalViewPr>
  <p:slideViewPr>
    <p:cSldViewPr snapToGrid="0">
      <p:cViewPr varScale="1">
        <p:scale>
          <a:sx n="69" d="100"/>
          <a:sy n="69" d="100"/>
        </p:scale>
        <p:origin x="165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0:05:46.714"/>
    </inkml:context>
    <inkml:brush xml:id="br0">
      <inkml:brushProperty name="width" value="0.4" units="cm"/>
      <inkml:brushProperty name="height" value="0.8" units="cm"/>
      <inkml:brushProperty name="color" value="#CC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6665 518,'-9'-1,"0"0,0 0,-1-1,1-1,-12-4,-25-6,0 3,-74-27,25 6,-232-48,297 72,-58-20,63 18,-1 1,0 1,-33-5,-43-6,-17 0,-132-21,170 23,-151-9,182 21,0-2,-69-17,-37-6,-84 19,-20-3,-133-33,195 32,-207 13,184 3,-1553-2,1746 1,1 1,-1 1,1 2,0 0,0 2,-44 18,-8 4,39-16,0 3,-71 39,73-32,1 3,2 0,1 3,1 0,1 3,-54 68,69-72,1 0,1 1,-21 61,8-22,-50 151,56-153,12-39,1 1,1 0,2 0,-4 29,7 239,5-164,2-82,1-1,3 0,2 0,23 64,-26-89,1-2,1 0,1 0,1-1,26 38,17 32,-40-66,1 0,1-1,1 0,1-1,41 39,119 87,-145-124,-7-7,1-2,0-2,2 0,-1-1,54 14,21 10,153 49,-111-41,110 27,-92-28,87 8,-149-34,-60-13,74 2,-77-7,0 2,49 10,98 12,-70-11,49 2,232-8,-283-8,-69 3,78 14,2 0,430-10,-307-8,415 2,-628-2,0-2,60-14,-37 6,-22 5,0-1,-1-2,0-2,0-1,-2-1,0-2,0-1,34-26,-40 22,0-2,23-26,-18 16,-20 20,0 0,16-25,-19 24,2 1,0 0,16-16,13-13,68-92,-85 105,11-20,-2 0,30-64,-55 100,14-26,-2 0,-2 0,13-49,64-194,-86 259,-1 0,-1 0,-2 0,0-1,-1-39,-1 30,10-62,-1 35,5-114,-16-64,-2 83,4 97,1 33,-2-1,0 1,-2-1,-5-29,5 50,1-1,-1 1,0-1,-1 1,1 0,-1-1,-5-6,-7-5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7:35:42.307"/>
    </inkml:context>
    <inkml:brush xml:id="br0">
      <inkml:brushProperty name="width" value="0.4" units="cm"/>
      <inkml:brushProperty name="height" value="0.8" units="cm"/>
      <inkml:brushProperty name="color" value="#CC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12817 262,'-2848'0,"2650"-16,75 3,-65 6,-100-9,64-6,65 7,-616-6,296 20,142-20,182 9,-24-2,-166-9,-26 3,-112-2,-1532 21,939 4,623-18,-62-11,-1 28,193 0,261-3,21 0,-1 1,1 2,-67 13,74-8,0 3,0 0,-33 17,53-20,1 1,-1 0,2 0,0 1,0 1,0 0,1 1,1 0,-15 20,-1 6,3 0,1 1,2 2,1 0,-19 64,32-79,1 1,0 0,0 45,8 81,0-57,-3-36,-1-22,2 0,8 55,-7-80,1 0,1 0,0 0,0 0,1-1,0 0,1 0,0 0,1-1,1 0,12 14,-2-4,2-2,0 0,23 16,-30-26,0-1,0 0,1 0,0-1,0-1,0-1,17 4,-3-2,250 46,-186-39,98 2,-45-5,193 37,-264-38,132 0,41 3,-96 10,118 15,115 17,-29-2,-15-10,-65-7,-260-33,486 36,-458-37,339 12,-17 11,-30-3,-20-5,38 4,46-5,-19-2,194 25,-76-17,-81-5,791 4,-415-17,-390 14,177 3,-568-20,199-8,-174 5,-1-3,0-1,62-20,-55 12,105-40,-122 43,0-1,-1-1,35-26,-37 22,165-135,-163 129,-1 0,-1-2,-2 0,-1-2,20-33,-15 16,10-15,50-123,4-48,-80 207,-1 0,4-27,4-11,-9 36,-1 0,-1-1,-2 0,-1 0,0-31,-3 38,0 0,-2 0,0 0,-1 0,-1 1,0-1,-13-26,5 22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0E2DB-1FFD-4E92-AA31-D3692A37C1F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9D3BD-C3AF-4BC5-8529-B3A385810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36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807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16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370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66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5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20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843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126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32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38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A28A3-CB4B-21EC-4D07-F64C9D44F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8C65BBD-0996-4EF3-629B-349826A80D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D37685C-9B67-BDCA-6F56-05400E6EDD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684E0A-5971-4EB5-DA18-4D8B01EB9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247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653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C38E9-31D5-ED19-91A1-7AD64C43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70EDA11-40A4-799F-9F6A-7EFF48891E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61D4DDB-B978-2F27-02F3-474140B507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03FCB4-CD5E-978F-8624-3AE3009C32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50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9D3BD-C3AF-4BC5-8529-B3A38581070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95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080000"/>
            <a:ext cx="8424000" cy="21600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3420000"/>
            <a:ext cx="8424000" cy="2160000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8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080000"/>
            <a:ext cx="8424000" cy="216000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3420000"/>
            <a:ext cx="8424000" cy="216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3686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75645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_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340434"/>
            <a:ext cx="4032000" cy="5040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0" y="1355921"/>
            <a:ext cx="4032000" cy="5040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5548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1"/>
            </a:lvl1pPr>
            <a:lvl2pPr>
              <a:defRPr i="1"/>
            </a:lvl2pPr>
            <a:lvl3pPr>
              <a:defRPr i="1"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335380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260000"/>
            <a:ext cx="8424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45707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54013" indent="-354013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95350" indent="-354013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688" indent="-354013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ozhodnuti.nsoud.cz/Judikatura/judikatura_ns.nsf/WebSearch/A5C96E42B948A50FC1257B57003D3056?openDocument&amp;Highlight=0,null,d%C5%AFv%C4%9Brn,infmac,obchodn,tajemst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rozhodnuti.nsoud.cz/Judikatura/judikatura_ns.nsf/WebSearch/9370326885FC534EC1257A4E006986F5?openDocument&amp;Highlight=0,null,d%C5%AFv%C4%9Brn,infmac,obchodn,tajemstv" TargetMode="External"/><Relationship Id="rId4" Type="http://schemas.openxmlformats.org/officeDocument/2006/relationships/hyperlink" Target="https://rozhodnuti.nsoud.cz/Judikatura/judikatura_ns.nsf/WebSearch/2CCD0BDF2465448CC1257D49004B6501?openDocumen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:32016L094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ur-lex.europa.eu/legal-content/CS/TXT/?uri=CELEX:32011D069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.pilik@vsci.c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bcanskyzakonik.justice.cz/images/pdf/Duvodova-zprava-NOZ-konsolidovana-verz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unidroit.org/wp-content/uploads/2021/06/Unidroit-Principles-2016-English-bl.pdf" TargetMode="External"/><Relationship Id="rId5" Type="http://schemas.openxmlformats.org/officeDocument/2006/relationships/hyperlink" Target="https://www.trans-lex.org/400200/_/pecl/#head_42" TargetMode="External"/><Relationship Id="rId4" Type="http://schemas.openxmlformats.org/officeDocument/2006/relationships/hyperlink" Target="https://www.eurcontrats.eu/site2/newdoc/Norme%20_Libro-I-italiano_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ozhodnuti.nsoud.cz/Judikatura/judikatura_ns.nsf/WebSearch/85F4469547038AD0C1257A4E006917AB?openDocument&amp;Highlight=0,null,d%C5%AFv%C4%9Brn,infmac,obchodn,tajemst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rozhodnuti.nsoud.cz/Judikatura/judikatura_ns.nsf/WebSearch/4477B9FED425A609C1257A4E00654064?openDocument&amp;Highlight=0,null,d%C5%AFv%C4%9Brn,infmac,obchodn,tajemstv" TargetMode="External"/><Relationship Id="rId4" Type="http://schemas.openxmlformats.org/officeDocument/2006/relationships/hyperlink" Target="https://vyhledavac.nssoud.cz/DokumentOriginal/Html/64584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:32016L094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ur-lex.europa.eu/legal-content/en/TXT/?uri=CELEX:62021CJ0054" TargetMode="External"/><Relationship Id="rId5" Type="http://schemas.openxmlformats.org/officeDocument/2006/relationships/hyperlink" Target="https://www.ipoi.gov.ie/en/commercialise-your-ip/using-ip-to-grow-your-business/what-is-intellectual-property-/how_to_manage_confidential_business_information.pdf" TargetMode="External"/><Relationship Id="rId4" Type="http://schemas.openxmlformats.org/officeDocument/2006/relationships/hyperlink" Target="https://eur-lex.europa.eu/legal-content/EN/TXT/PDF/?uri=CELEX:52013SC047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>
            <a:extLst>
              <a:ext uri="{FF2B5EF4-FFF2-40B4-BE49-F238E27FC236}">
                <a16:creationId xmlns:a16="http://schemas.microsoft.com/office/drawing/2014/main" id="{9D1E1DD5-D21F-76F9-529B-21A25AB57D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důvěrných informací</a:t>
            </a: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C8C7A429-6B3F-FD8F-73DA-7C269F7AA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 smluvním právu obecně a v souvislosti s licenčními smlouvami zvláště</a:t>
            </a:r>
          </a:p>
          <a:p>
            <a:r>
              <a:rPr lang="cs-CZ" dirty="0"/>
              <a:t>Obecná část</a:t>
            </a:r>
          </a:p>
        </p:txBody>
      </p:sp>
    </p:spTree>
    <p:extLst>
      <p:ext uri="{BB962C8B-B14F-4D97-AF65-F5344CB8AC3E}">
        <p14:creationId xmlns:p14="http://schemas.microsoft.com/office/powerpoint/2010/main" val="90203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6AD08-1792-A6A6-3CD3-81965F9D7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E467372-72C6-2E95-F848-D16E0EEE4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</p:spPr>
        <p:txBody>
          <a:bodyPr>
            <a:normAutofit fontScale="90000"/>
          </a:bodyPr>
          <a:lstStyle/>
          <a:p>
            <a:r>
              <a:rPr lang="cs-CZ" dirty="0"/>
              <a:t>4	Ochrana důvěrných informací ve smluvním právu ČR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BC337CB9-DB00-6DAB-A1F7-5EEEE53EB8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612544"/>
              </p:ext>
            </p:extLst>
          </p:nvPr>
        </p:nvGraphicFramePr>
        <p:xfrm>
          <a:off x="360363" y="1260475"/>
          <a:ext cx="8423275" cy="50673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10559">
                  <a:extLst>
                    <a:ext uri="{9D8B030D-6E8A-4147-A177-3AD203B41FA5}">
                      <a16:colId xmlns:a16="http://schemas.microsoft.com/office/drawing/2014/main" val="1459044017"/>
                    </a:ext>
                  </a:extLst>
                </a:gridCol>
                <a:gridCol w="1470991">
                  <a:extLst>
                    <a:ext uri="{9D8B030D-6E8A-4147-A177-3AD203B41FA5}">
                      <a16:colId xmlns:a16="http://schemas.microsoft.com/office/drawing/2014/main" val="2647550168"/>
                    </a:ext>
                  </a:extLst>
                </a:gridCol>
                <a:gridCol w="2173357">
                  <a:extLst>
                    <a:ext uri="{9D8B030D-6E8A-4147-A177-3AD203B41FA5}">
                      <a16:colId xmlns:a16="http://schemas.microsoft.com/office/drawing/2014/main" val="1426683675"/>
                    </a:ext>
                  </a:extLst>
                </a:gridCol>
                <a:gridCol w="2568368">
                  <a:extLst>
                    <a:ext uri="{9D8B030D-6E8A-4147-A177-3AD203B41FA5}">
                      <a16:colId xmlns:a16="http://schemas.microsoft.com/office/drawing/2014/main" val="53330963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ust</a:t>
                      </a:r>
                      <a:r>
                        <a:rPr lang="cs-CZ" sz="1700" dirty="0"/>
                        <a:t>. OZ vztahující se výslovně k důvěrným </a:t>
                      </a:r>
                      <a:r>
                        <a:rPr lang="cs-CZ" sz="1700" dirty="0" err="1"/>
                        <a:t>info</a:t>
                      </a:r>
                      <a:endParaRPr lang="cs-CZ" sz="170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obecné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§ 1730 odst. 2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3076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zvláštní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 2366 odst. 2 a § 2368 pro licenční smlouvy,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 2491 pro obchodní zastoupení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51132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</a:t>
                      </a:r>
                      <a:r>
                        <a:rPr lang="cs-CZ" sz="1700" b="1" dirty="0"/>
                        <a:t> </a:t>
                      </a:r>
                      <a:r>
                        <a:rPr lang="cs-CZ" sz="1700" b="1" dirty="0" err="1"/>
                        <a:t>ust</a:t>
                      </a:r>
                      <a:r>
                        <a:rPr lang="cs-CZ" sz="1700" b="1" dirty="0"/>
                        <a:t>. OZ vytvářející obecný rámec ochrany důvěrných </a:t>
                      </a:r>
                      <a:r>
                        <a:rPr lang="cs-CZ" sz="1700" b="1" dirty="0" err="1"/>
                        <a:t>info</a:t>
                      </a:r>
                      <a:endParaRPr lang="cs-CZ" sz="17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principiální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§ 6 odst. 1 (povinnost poctivosti)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8039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navazující pro jednotlivé fáze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• v předsmluvní fázi: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§ 1730 odst. 2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9959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1" dirty="0"/>
                        <a:t>• ve smluvní fázi: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§ 1759 věta první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i="1" dirty="0"/>
                        <a:t>(v něm: loajalita)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0872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1" dirty="0"/>
                        <a:t>• v </a:t>
                      </a:r>
                      <a:r>
                        <a:rPr lang="cs-CZ" sz="1700" b="1" dirty="0" err="1"/>
                        <a:t>posmluvní</a:t>
                      </a:r>
                      <a:r>
                        <a:rPr lang="cs-CZ" sz="1700" b="1" dirty="0"/>
                        <a:t> fázi: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dirty="0"/>
                        <a:t>§ 2005 odst. 2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b="1" i="1" dirty="0"/>
                        <a:t>(„za ním“: přetrvávající práva/povinnosti)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61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</a:t>
                      </a:r>
                      <a:r>
                        <a:rPr lang="cs-CZ" sz="1700" dirty="0" err="1"/>
                        <a:t>ust</a:t>
                      </a:r>
                      <a:r>
                        <a:rPr lang="cs-CZ" sz="1700" dirty="0"/>
                        <a:t>. OZ související I, instituty umožňující </a:t>
                      </a:r>
                      <a:r>
                        <a:rPr lang="cs-CZ" sz="1700" b="1" dirty="0"/>
                        <a:t>také</a:t>
                      </a:r>
                      <a:r>
                        <a:rPr lang="cs-CZ" sz="1700" dirty="0"/>
                        <a:t> chránit důvěrné </a:t>
                      </a:r>
                      <a:r>
                        <a:rPr lang="cs-CZ" sz="1700" dirty="0" err="1"/>
                        <a:t>info</a:t>
                      </a:r>
                      <a:endParaRPr lang="cs-CZ" sz="17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cs-CZ" sz="17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např. § 2972 a násl. (nekalá soutěž)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2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</a:t>
                      </a:r>
                      <a:r>
                        <a:rPr lang="cs-CZ" sz="1700" dirty="0" err="1"/>
                        <a:t>ust</a:t>
                      </a:r>
                      <a:r>
                        <a:rPr lang="cs-CZ" sz="1700" dirty="0"/>
                        <a:t>. OZ související II, sankce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cs-CZ" sz="17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 2894 a násl. (náhrada újmy)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 2991 a násl. (vydání bezdůvodného obohacení)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 2048 a násl. (smluvní pokuta)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s-CZ" sz="1700" dirty="0"/>
                        <a:t>• § 2002 a násl. (odstoupení od smlouvy)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004914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44491E72-2D12-8632-D6CA-1AAF9F0C5D73}"/>
                  </a:ext>
                </a:extLst>
              </p14:cNvPr>
              <p14:cNvContentPartPr/>
              <p14:nvPr/>
            </p14:nvContentPartPr>
            <p14:xfrm>
              <a:off x="303991" y="2066358"/>
              <a:ext cx="2399760" cy="110232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44491E72-2D12-8632-D6CA-1AAF9F0C5D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2351" y="1922718"/>
                <a:ext cx="2543400" cy="138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755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99AB6-91B2-2521-36C5-AAB96050D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</p:spPr>
        <p:txBody>
          <a:bodyPr>
            <a:normAutofit fontScale="90000"/>
          </a:bodyPr>
          <a:lstStyle/>
          <a:p>
            <a:r>
              <a:rPr lang="cs-CZ" dirty="0"/>
              <a:t>4	Ochrana důvěrných informací ve smluvním právu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D49A9-E6C8-F22A-992D-EF3DDD6BF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0000"/>
            <a:ext cx="8424000" cy="5040000"/>
          </a:xfrm>
        </p:spPr>
        <p:txBody>
          <a:bodyPr>
            <a:normAutofit/>
          </a:bodyPr>
          <a:lstStyle/>
          <a:p>
            <a:r>
              <a:rPr lang="cs-CZ" dirty="0"/>
              <a:t>Z judikatury:</a:t>
            </a:r>
          </a:p>
          <a:p>
            <a:pPr lvl="1"/>
            <a:r>
              <a:rPr lang="cs-CZ" dirty="0"/>
              <a:t>Lze dovodit tendenci k dosti přesnému uplatňování ujednané ochrany, viz závěry</a:t>
            </a:r>
          </a:p>
          <a:p>
            <a:pPr lvl="2"/>
            <a:r>
              <a:rPr lang="cs-CZ" dirty="0"/>
              <a:t>o nemožnosti rozšiřování ochrany ujednané pro informace získané v rámci smluvního vztahu na informace ve smlouvě (</a:t>
            </a:r>
            <a:r>
              <a:rPr lang="cs-CZ" dirty="0">
                <a:hlinkClick r:id="rId3"/>
              </a:rPr>
              <a:t>NS 29 </a:t>
            </a:r>
            <a:r>
              <a:rPr lang="cs-CZ" dirty="0" err="1">
                <a:hlinkClick r:id="rId3"/>
              </a:rPr>
              <a:t>Cdo</a:t>
            </a:r>
            <a:r>
              <a:rPr lang="cs-CZ" dirty="0">
                <a:hlinkClick r:id="rId3"/>
              </a:rPr>
              <a:t> 3661/2010</a:t>
            </a:r>
            <a:r>
              <a:rPr lang="cs-CZ" dirty="0"/>
              <a:t>),</a:t>
            </a:r>
          </a:p>
          <a:p>
            <a:pPr lvl="2"/>
            <a:r>
              <a:rPr lang="cs-CZ" dirty="0"/>
              <a:t>naopak o nemožnosti rozšiřovat dovolený přístup k informacím o subdodavatele (</a:t>
            </a:r>
            <a:r>
              <a:rPr lang="cs-CZ" dirty="0">
                <a:hlinkClick r:id="rId4"/>
              </a:rPr>
              <a:t>NS 23 </a:t>
            </a:r>
            <a:r>
              <a:rPr lang="cs-CZ" dirty="0" err="1">
                <a:hlinkClick r:id="rId4"/>
              </a:rPr>
              <a:t>Cdo</a:t>
            </a:r>
            <a:r>
              <a:rPr lang="cs-CZ" dirty="0">
                <a:hlinkClick r:id="rId4"/>
              </a:rPr>
              <a:t> 538/2014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Je potvrzeno, že ochrana nepodléhá zvláštnímu časovému omezení (</a:t>
            </a:r>
            <a:r>
              <a:rPr lang="cs-CZ" dirty="0">
                <a:hlinkClick r:id="rId5"/>
              </a:rPr>
              <a:t>NS 20 </a:t>
            </a:r>
            <a:r>
              <a:rPr lang="cs-CZ" dirty="0" err="1">
                <a:hlinkClick r:id="rId5"/>
              </a:rPr>
              <a:t>Cdo</a:t>
            </a:r>
            <a:r>
              <a:rPr lang="cs-CZ" dirty="0">
                <a:hlinkClick r:id="rId5"/>
              </a:rPr>
              <a:t> 2800/2006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63510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7FC3539-2692-7A3C-80BF-50D86D19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	Odbočka k ochraně důvěrných informací v právu Evropské unie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0A3840D-3481-4015-63D6-B7B6F73B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důvěrných </a:t>
            </a:r>
            <a:r>
              <a:rPr lang="cs-CZ" dirty="0" err="1"/>
              <a:t>info</a:t>
            </a:r>
            <a:r>
              <a:rPr lang="cs-CZ" dirty="0"/>
              <a:t> (v širším významu oproti obchodnímu tajemství) v právu EU není srovnatelná s vnitrostátními právními řády.</a:t>
            </a:r>
          </a:p>
          <a:p>
            <a:r>
              <a:rPr lang="cs-CZ" dirty="0"/>
              <a:t>Lze přístup práva EU k této problematice nějak charakterizovat?</a:t>
            </a:r>
          </a:p>
          <a:p>
            <a:pPr lvl="1"/>
            <a:r>
              <a:rPr lang="cs-CZ" dirty="0"/>
              <a:t>Zřejmě nejsoustavnější základ má ve </a:t>
            </a:r>
            <a:r>
              <a:rPr lang="cs-CZ" dirty="0">
                <a:hlinkClick r:id="rId3"/>
              </a:rPr>
              <a:t>směrnici o OT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Jinak je upravována jen dílčími způsoby (např. čl. 21 </a:t>
            </a:r>
            <a:r>
              <a:rPr lang="cs-CZ" dirty="0">
                <a:hlinkClick r:id="rId3"/>
              </a:rPr>
              <a:t>směrnice EP a R 2014/24/EU</a:t>
            </a:r>
            <a:r>
              <a:rPr lang="cs-CZ" dirty="0"/>
              <a:t>, pokud jde o ochranu důvěrných informací dodavatelů v oblasti veřejných zakázek, nebo čl. 8 </a:t>
            </a:r>
            <a:r>
              <a:rPr lang="cs-CZ" dirty="0">
                <a:hlinkClick r:id="rId4"/>
              </a:rPr>
              <a:t>rozhodnutí předsedy EK 2011/695/EU</a:t>
            </a:r>
            <a:r>
              <a:rPr lang="cs-CZ" dirty="0"/>
              <a:t>, pokud jde o mandát úředníka v řízeních v oblasti hospodářské soutěže).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16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BA77E-F959-B771-125D-62AE9840A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</p:spPr>
        <p:txBody>
          <a:bodyPr>
            <a:normAutofit fontScale="90000"/>
          </a:bodyPr>
          <a:lstStyle/>
          <a:p>
            <a:r>
              <a:rPr lang="cs-CZ" dirty="0"/>
              <a:t>6	 Metodika ujednání o ochraně důvěrných informací aneb místo závěru obecné části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4E7F1F1-7467-4D27-0E90-A4E06EED93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837690"/>
              </p:ext>
            </p:extLst>
          </p:nvPr>
        </p:nvGraphicFramePr>
        <p:xfrm>
          <a:off x="360363" y="1260475"/>
          <a:ext cx="8423275" cy="4455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680">
                  <a:extLst>
                    <a:ext uri="{9D8B030D-6E8A-4147-A177-3AD203B41FA5}">
                      <a16:colId xmlns:a16="http://schemas.microsoft.com/office/drawing/2014/main" val="769610466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1738296945"/>
                    </a:ext>
                  </a:extLst>
                </a:gridCol>
                <a:gridCol w="5828403">
                  <a:extLst>
                    <a:ext uri="{9D8B030D-6E8A-4147-A177-3AD203B41FA5}">
                      <a16:colId xmlns:a16="http://schemas.microsoft.com/office/drawing/2014/main" val="23519855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1. Východiska smluvního řešení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• smluvní vztahy (včetně před a </a:t>
                      </a:r>
                      <a:r>
                        <a:rPr lang="cs-CZ" sz="1700" dirty="0" err="1"/>
                        <a:t>posmluvní</a:t>
                      </a:r>
                      <a:r>
                        <a:rPr lang="cs-CZ" sz="1700" dirty="0"/>
                        <a:t> fáze) jako zdroj rizika pro ochranu důvěrných informací</a:t>
                      </a:r>
                    </a:p>
                    <a:p>
                      <a:pPr lvl="0"/>
                      <a:r>
                        <a:rPr lang="cs-CZ" sz="1700" dirty="0"/>
                        <a:t>• smluvní vztahy jako nástroj této ochrany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25237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cs-CZ" sz="1700" dirty="0"/>
                        <a:t>2. Hlediska smluvního řešení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časové: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• zvážit ujednání již pro předsmluvní fázi</a:t>
                      </a:r>
                    </a:p>
                    <a:p>
                      <a:pPr lvl="0"/>
                      <a:r>
                        <a:rPr lang="cs-CZ" sz="1700" dirty="0"/>
                        <a:t>• bude-li smlouva uzavřena, zvážit ujednané „potvrzení“ trvání ochrany důvěrných </a:t>
                      </a:r>
                      <a:r>
                        <a:rPr lang="cs-CZ" sz="1700" dirty="0" err="1"/>
                        <a:t>info</a:t>
                      </a:r>
                      <a:r>
                        <a:rPr lang="cs-CZ" sz="1700" dirty="0"/>
                        <a:t> bez zvláštního časového omezení (nebo naopak sjednat takové omezení)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680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7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formální: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• zvážit, zda technicky samostatné ujednání, nebo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876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7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obsahové: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• vymezení důvěrných </a:t>
                      </a:r>
                      <a:r>
                        <a:rPr lang="cs-CZ" sz="1700" dirty="0" err="1"/>
                        <a:t>info</a:t>
                      </a:r>
                      <a:endParaRPr lang="cs-CZ" sz="1700" dirty="0"/>
                    </a:p>
                    <a:p>
                      <a:pPr lvl="0"/>
                      <a:r>
                        <a:rPr lang="cs-CZ" sz="1700" dirty="0"/>
                        <a:t>• režim ochrany těchto </a:t>
                      </a:r>
                      <a:r>
                        <a:rPr lang="cs-CZ" sz="1700" dirty="0" err="1"/>
                        <a:t>info</a:t>
                      </a:r>
                      <a:endParaRPr lang="cs-CZ" sz="1700" dirty="0"/>
                    </a:p>
                    <a:p>
                      <a:r>
                        <a:rPr lang="cs-CZ" sz="1700" dirty="0"/>
                        <a:t>• sankce za porušení této ochrany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7389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7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smluvní volnosti: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700" dirty="0"/>
                        <a:t>• </a:t>
                      </a:r>
                      <a:r>
                        <a:rPr lang="cs-CZ" sz="1700" b="1" dirty="0"/>
                        <a:t>poctivost jako limit smluvní volnosti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623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3. Doplnění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1700" dirty="0"/>
                        <a:t>• zvážit pro a proti inspirace vzory (včetně zahraničních typu NDA)</a:t>
                      </a:r>
                    </a:p>
                    <a:p>
                      <a:r>
                        <a:rPr lang="cs-CZ" sz="1700" dirty="0"/>
                        <a:t>• zvážit pro a proti vlivu zvyklostí a zavedené praxe (§ 545 OZ)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95544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E4815A15-348C-C7B4-396B-04CED3ACF1BE}"/>
                  </a:ext>
                </a:extLst>
              </p14:cNvPr>
              <p14:cNvContentPartPr/>
              <p14:nvPr/>
            </p14:nvContentPartPr>
            <p14:xfrm>
              <a:off x="1667238" y="3775278"/>
              <a:ext cx="4614480" cy="75780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E4815A15-348C-C7B4-396B-04CED3ACF1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95238" y="3631278"/>
                <a:ext cx="4758120" cy="104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717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53A96-7039-A910-4E2E-A78B7206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	 Metodika ujednání o ochraně důvěrných informací aneb místo závěru obecné části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8D48288-85AB-6E3A-FD43-F3C52F51D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097375"/>
              </p:ext>
            </p:extLst>
          </p:nvPr>
        </p:nvGraphicFramePr>
        <p:xfrm>
          <a:off x="360363" y="1260475"/>
          <a:ext cx="8423274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7758">
                  <a:extLst>
                    <a:ext uri="{9D8B030D-6E8A-4147-A177-3AD203B41FA5}">
                      <a16:colId xmlns:a16="http://schemas.microsoft.com/office/drawing/2014/main" val="3968697653"/>
                    </a:ext>
                  </a:extLst>
                </a:gridCol>
                <a:gridCol w="2807758">
                  <a:extLst>
                    <a:ext uri="{9D8B030D-6E8A-4147-A177-3AD203B41FA5}">
                      <a16:colId xmlns:a16="http://schemas.microsoft.com/office/drawing/2014/main" val="4025195877"/>
                    </a:ext>
                  </a:extLst>
                </a:gridCol>
                <a:gridCol w="2807758">
                  <a:extLst>
                    <a:ext uri="{9D8B030D-6E8A-4147-A177-3AD203B41FA5}">
                      <a16:colId xmlns:a16="http://schemas.microsoft.com/office/drawing/2014/main" val="3433679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Ad „vymezení důvěrných </a:t>
                      </a:r>
                      <a:r>
                        <a:rPr lang="cs-CZ" dirty="0" err="1"/>
                        <a:t>info</a:t>
                      </a:r>
                      <a:r>
                        <a:rPr lang="cs-CZ" dirty="0"/>
                        <a:t>“</a:t>
                      </a:r>
                    </a:p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Ad „režim ochrany těchto </a:t>
                      </a:r>
                      <a:r>
                        <a:rPr lang="cs-CZ" dirty="0" err="1"/>
                        <a:t>info</a:t>
                      </a:r>
                      <a:r>
                        <a:rPr lang="cs-CZ" dirty="0"/>
                        <a:t>“</a:t>
                      </a:r>
                    </a:p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Ad „sankce za porušení této ochrany“</a:t>
                      </a:r>
                    </a:p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1220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samotných/ obsahu, jehož jsou součástí?</a:t>
                      </a:r>
                    </a:p>
                    <a:p>
                      <a:r>
                        <a:rPr lang="cs-CZ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 obecně/ výčtově?</a:t>
                      </a:r>
                    </a:p>
                    <a:p>
                      <a:r>
                        <a:rPr lang="cs-CZ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 uzavřeně/ otevřeně?</a:t>
                      </a:r>
                      <a:endParaRPr lang="cs-CZ" i="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opatření právní a faktická (technická aj.)</a:t>
                      </a:r>
                    </a:p>
                    <a:p>
                      <a:r>
                        <a:rPr lang="cs-CZ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opatření vnitřní a vnější</a:t>
                      </a:r>
                    </a:p>
                    <a:p>
                      <a:endParaRPr lang="cs-CZ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cs-CZ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i="1" dirty="0">
                          <a:solidFill>
                            <a:schemeClr val="tx1"/>
                          </a:solidFill>
                        </a:rPr>
                        <a:t> příp. včetně okruhu oprávněných osob na druhé straně, popř. podmínek sdílení se třetími osobami (subdodavateli aj.)</a:t>
                      </a:r>
                    </a:p>
                    <a:p>
                      <a:r>
                        <a:rPr lang="cs-CZ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i="1" dirty="0">
                          <a:solidFill>
                            <a:schemeClr val="tx1"/>
                          </a:solidFill>
                        </a:rPr>
                        <a:t> příp. vyhrazení zvláštních požadavků strany, o jejíž důvěrné informace jde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b="1" i="0" dirty="0">
                          <a:solidFill>
                            <a:schemeClr val="tx1"/>
                          </a:solidFill>
                        </a:rPr>
                        <a:t> smluvní pokuty, včetně odchylky od dispozitivní paušalizace náhrady škody</a:t>
                      </a:r>
                    </a:p>
                    <a:p>
                      <a:endParaRPr lang="cs-CZ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cs-CZ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i="1" dirty="0">
                          <a:solidFill>
                            <a:schemeClr val="tx1"/>
                          </a:solidFill>
                        </a:rPr>
                        <a:t> příp. ujednání o náhradě škody (popř. i jiné újmy), zejm. rozsahu (výpočet, limitace)</a:t>
                      </a:r>
                    </a:p>
                    <a:p>
                      <a:endParaRPr lang="cs-CZ" i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7691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78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03958EE-2A8F-A9A8-5A0A-3DAC3869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434692-03C7-57F8-455E-1F9324E41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3420000"/>
            <a:ext cx="8424000" cy="21600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Děkuji za pozornost.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JUDr. Václav Pilík, Ph.D.</a:t>
            </a:r>
          </a:p>
          <a:p>
            <a:r>
              <a:rPr lang="cs-CZ" dirty="0">
                <a:sym typeface="Wingdings" panose="05000000000000000000" pitchFamily="2" charset="2"/>
              </a:rPr>
              <a:t>katedra soukromého práva</a:t>
            </a:r>
          </a:p>
          <a:p>
            <a:r>
              <a:rPr lang="cs-CZ" dirty="0">
                <a:sym typeface="Wingdings" panose="05000000000000000000" pitchFamily="2" charset="2"/>
              </a:rPr>
              <a:t>CEVRO Univerzita, z. </a:t>
            </a:r>
            <a:r>
              <a:rPr lang="cs-CZ" dirty="0" err="1">
                <a:sym typeface="Wingdings" panose="05000000000000000000" pitchFamily="2" charset="2"/>
              </a:rPr>
              <a:t>ú.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  <a:hlinkClick r:id="rId3"/>
              </a:rPr>
              <a:t>vaclav.pilik@cevro.cz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07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A207D-4F5C-4334-ACF1-D08700A0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7F2B9BBA-7F50-102C-9118-BA2FFACBF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66746"/>
              </p:ext>
            </p:extLst>
          </p:nvPr>
        </p:nvGraphicFramePr>
        <p:xfrm>
          <a:off x="360363" y="1260475"/>
          <a:ext cx="8424000" cy="3916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774350867"/>
                    </a:ext>
                  </a:extLst>
                </a:gridCol>
                <a:gridCol w="7704000">
                  <a:extLst>
                    <a:ext uri="{9D8B030D-6E8A-4147-A177-3AD203B41FA5}">
                      <a16:colId xmlns:a16="http://schemas.microsoft.com/office/drawing/2014/main" val="608535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Základní hypotézy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40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cs-CZ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cs-CZ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348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Pojetí důvěrných informací ve smluvním právu ČR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2287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i="1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i="1" dirty="0"/>
                        <a:t>Odbočka k pojetí důvěrných informací v právu EU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6976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Ochrana důvěrných informací ve smluvním právu ČR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91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i="1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i="1" dirty="0"/>
                        <a:t>Odbočka k ochraně důvěrných informací v právu EU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110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cs-CZ" sz="1200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cs-CZ" sz="12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657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i="0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cs-CZ" sz="2800" dirty="0"/>
                        <a:t>Metodika ujednání o ochraně důvěrných informací aneb místo závěru obecné části</a:t>
                      </a:r>
                      <a:endParaRPr lang="cs-CZ" sz="2800" i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85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28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DFD9C-9C4F-AB2D-DC83-F1E272E9E38B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1	Základní 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C9221-556B-DD25-FC78-62E08DE03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Důvěrné informace (obchodní, tj. </a:t>
            </a:r>
            <a:r>
              <a:rPr lang="cs-CZ" dirty="0" err="1"/>
              <a:t>commercially</a:t>
            </a:r>
            <a:r>
              <a:rPr lang="cs-CZ" dirty="0"/>
              <a:t> </a:t>
            </a:r>
            <a:r>
              <a:rPr lang="cs-CZ" dirty="0" err="1"/>
              <a:t>confidential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je třeba obecně chápat jako širší a pružnější kategorií oproti obchodnímu tajemství i know-how;</a:t>
            </a:r>
          </a:p>
          <a:p>
            <a:pPr lvl="1"/>
            <a:r>
              <a:rPr lang="cs-CZ" dirty="0"/>
              <a:t>nelze obecně definovat ani vymezit (srov. pojetí ve smluvním vs. korporátním právu).</a:t>
            </a:r>
          </a:p>
          <a:p>
            <a:r>
              <a:rPr lang="cs-CZ" dirty="0"/>
              <a:t>Důvěrné informace jsou obvykle chápány jako „nekvalifikované“ informace; důvěrný režim je pro jejich ochranu zásadní.</a:t>
            </a:r>
          </a:p>
          <a:p>
            <a:pPr lvl="1"/>
            <a:r>
              <a:rPr lang="cs-CZ" dirty="0"/>
              <a:t>Srov. „kvalifikované“ informace; jejich ochrana je zvlášť stanovena a důvěrnost zásadně nevyžadují, popř. jen v určité fázi.</a:t>
            </a:r>
          </a:p>
        </p:txBody>
      </p:sp>
    </p:spTree>
    <p:extLst>
      <p:ext uri="{BB962C8B-B14F-4D97-AF65-F5344CB8AC3E}">
        <p14:creationId xmlns:p14="http://schemas.microsoft.com/office/powerpoint/2010/main" val="29744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70692-198E-290C-71AB-EE10BEB3E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50F70-FBF7-34FC-6A60-9191A907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  <a:noFill/>
        </p:spPr>
        <p:txBody>
          <a:bodyPr/>
          <a:lstStyle/>
          <a:p>
            <a:r>
              <a:rPr lang="cs-CZ" dirty="0"/>
              <a:t>1	Základní 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5A239-C2E0-8017-1A76-47B995EE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0000"/>
            <a:ext cx="8424000" cy="5040000"/>
          </a:xfrm>
        </p:spPr>
        <p:txBody>
          <a:bodyPr>
            <a:normAutofit/>
          </a:bodyPr>
          <a:lstStyle/>
          <a:p>
            <a:r>
              <a:rPr lang="cs-CZ" dirty="0"/>
              <a:t>Důvěrné informace ve smluvním právu </a:t>
            </a:r>
          </a:p>
          <a:p>
            <a:pPr lvl="1"/>
            <a:r>
              <a:rPr lang="cs-CZ" dirty="0"/>
              <a:t>jsou obecným pojmem (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← § 1730 odst. 2 OZ) </a:t>
            </a:r>
            <a:r>
              <a:rPr lang="cs-CZ" dirty="0"/>
              <a:t>× ujednání vymezení je žádoucí,</a:t>
            </a:r>
          </a:p>
          <a:p>
            <a:pPr lvl="1"/>
            <a:r>
              <a:rPr lang="cs-CZ" dirty="0"/>
              <a:t>jsou chráněny zákonem (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← § 6 odst. 1 OZ) </a:t>
            </a:r>
            <a:r>
              <a:rPr lang="cs-CZ" dirty="0"/>
              <a:t>× ujednání ochrany je žádoucí.</a:t>
            </a:r>
          </a:p>
        </p:txBody>
      </p:sp>
    </p:spTree>
    <p:extLst>
      <p:ext uri="{BB962C8B-B14F-4D97-AF65-F5344CB8AC3E}">
        <p14:creationId xmlns:p14="http://schemas.microsoft.com/office/powerpoint/2010/main" val="175821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502F9-6571-7610-8A4A-4E12FF695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9AF84-C3F6-22C2-DD7A-AF7CDE51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  <a:noFill/>
        </p:spPr>
        <p:txBody>
          <a:bodyPr>
            <a:normAutofit fontScale="90000"/>
          </a:bodyPr>
          <a:lstStyle/>
          <a:p>
            <a:r>
              <a:rPr lang="cs-CZ" dirty="0"/>
              <a:t>2	Pojetí důvěrných informací ve smluvním právu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BBE22-4151-51BB-D2F6-C4A262D57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0000"/>
            <a:ext cx="8424000" cy="5040000"/>
          </a:xfrm>
        </p:spPr>
        <p:txBody>
          <a:bodyPr>
            <a:normAutofit/>
          </a:bodyPr>
          <a:lstStyle/>
          <a:p>
            <a:r>
              <a:rPr lang="cs-CZ" dirty="0"/>
              <a:t>Pojetí důvěrných informací ve smluvním právu ČR lze dovodit z § 1730 odst. 2 OZ.</a:t>
            </a:r>
          </a:p>
          <a:p>
            <a:pPr lvl="1"/>
            <a:r>
              <a:rPr lang="cs-CZ" dirty="0">
                <a:hlinkClick r:id="rId3"/>
              </a:rPr>
              <a:t>Konsolidovaná DZ</a:t>
            </a:r>
            <a:r>
              <a:rPr lang="cs-CZ" dirty="0"/>
              <a:t> (2012) udává inspiraci z </a:t>
            </a:r>
            <a:r>
              <a:rPr lang="cs-CZ" dirty="0">
                <a:hlinkClick r:id="rId4"/>
              </a:rPr>
              <a:t>CEC</a:t>
            </a:r>
            <a:r>
              <a:rPr lang="cs-CZ" dirty="0"/>
              <a:t> (konkrétně viz čl. 8).</a:t>
            </a:r>
          </a:p>
          <a:p>
            <a:pPr lvl="1"/>
            <a:r>
              <a:rPr lang="cs-CZ" dirty="0"/>
              <a:t>Srovnatelná jsou i ustanovení dalších soft </a:t>
            </a:r>
            <a:r>
              <a:rPr lang="cs-CZ" dirty="0" err="1"/>
              <a:t>laws</a:t>
            </a:r>
            <a:r>
              <a:rPr lang="cs-CZ" dirty="0"/>
              <a:t> (čl. 2:302 </a:t>
            </a:r>
            <a:r>
              <a:rPr lang="cs-CZ" dirty="0">
                <a:hlinkClick r:id="rId5"/>
              </a:rPr>
              <a:t>PECL</a:t>
            </a:r>
            <a:r>
              <a:rPr lang="cs-CZ" dirty="0"/>
              <a:t>, čl. II.– 3:302 DCFR, zde i s definicí, popř. čl. 2.1.16 </a:t>
            </a:r>
            <a:r>
              <a:rPr lang="cs-CZ" dirty="0">
                <a:hlinkClick r:id="rId6"/>
              </a:rPr>
              <a:t>PICC</a:t>
            </a:r>
            <a:r>
              <a:rPr lang="cs-CZ" dirty="0"/>
              <a:t> /UNIDROIT/).</a:t>
            </a:r>
          </a:p>
          <a:p>
            <a:r>
              <a:rPr lang="cs-CZ" dirty="0"/>
              <a:t>Důvěrné informace jsou takové,</a:t>
            </a:r>
          </a:p>
          <a:p>
            <a:pPr lvl="1"/>
            <a:r>
              <a:rPr lang="cs-CZ" dirty="0"/>
              <a:t>které jedna strana poskytne druhé s označením za důvěrné,</a:t>
            </a:r>
          </a:p>
          <a:p>
            <a:pPr lvl="1"/>
            <a:r>
              <a:rPr lang="cs-CZ" dirty="0"/>
              <a:t>popř. které druhá strana získá s tím, že jejich důvěrnost mohla a měla rozpoznat i bez takového označení.</a:t>
            </a:r>
          </a:p>
        </p:txBody>
      </p:sp>
    </p:spTree>
    <p:extLst>
      <p:ext uri="{BB962C8B-B14F-4D97-AF65-F5344CB8AC3E}">
        <p14:creationId xmlns:p14="http://schemas.microsoft.com/office/powerpoint/2010/main" val="80255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649F0-ACBE-EE2E-B2E0-BFB5B5FC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</p:spPr>
        <p:txBody>
          <a:bodyPr>
            <a:normAutofit fontScale="90000"/>
          </a:bodyPr>
          <a:lstStyle/>
          <a:p>
            <a:r>
              <a:rPr lang="cs-CZ" dirty="0"/>
              <a:t>2	Pojetí důvěrných informací ve smluvním právu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EA4A7C-8C53-0111-CC73-0393C2127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0000"/>
            <a:ext cx="8424000" cy="5040000"/>
          </a:xfrm>
        </p:spPr>
        <p:txBody>
          <a:bodyPr>
            <a:normAutofit/>
          </a:bodyPr>
          <a:lstStyle/>
          <a:p>
            <a:r>
              <a:rPr lang="cs-CZ" dirty="0"/>
              <a:t>Z judikatury:</a:t>
            </a:r>
          </a:p>
          <a:p>
            <a:pPr lvl="1"/>
            <a:r>
              <a:rPr lang="cs-CZ" dirty="0"/>
              <a:t>Důvěrné informace a obchodní tajemství jsou odlišné pojmy (např. </a:t>
            </a:r>
            <a:r>
              <a:rPr lang="cs-CZ" dirty="0">
                <a:hlinkClick r:id="rId3"/>
              </a:rPr>
              <a:t>NS 21 </a:t>
            </a:r>
            <a:r>
              <a:rPr lang="cs-CZ" dirty="0" err="1">
                <a:hlinkClick r:id="rId3"/>
              </a:rPr>
              <a:t>Cdo</a:t>
            </a:r>
            <a:r>
              <a:rPr lang="cs-CZ" dirty="0">
                <a:hlinkClick r:id="rId3"/>
              </a:rPr>
              <a:t> 617/2005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NSS 10 As 368/2017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Důvěrné informace nemusejí mít reálnou ani potenciální hospodářskou hodnotu (</a:t>
            </a:r>
            <a:r>
              <a:rPr lang="cs-CZ" dirty="0">
                <a:hlinkClick r:id="rId5"/>
              </a:rPr>
              <a:t>NS 21 </a:t>
            </a:r>
            <a:r>
              <a:rPr lang="cs-CZ" dirty="0" err="1">
                <a:hlinkClick r:id="rId5"/>
              </a:rPr>
              <a:t>Cdo</a:t>
            </a:r>
            <a:r>
              <a:rPr lang="cs-CZ" dirty="0">
                <a:hlinkClick r:id="rId5"/>
              </a:rPr>
              <a:t> 2022/2000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21 </a:t>
            </a:r>
            <a:r>
              <a:rPr lang="cs-CZ" dirty="0" err="1">
                <a:hlinkClick r:id="rId3"/>
              </a:rPr>
              <a:t>Cdo</a:t>
            </a:r>
            <a:r>
              <a:rPr lang="cs-CZ" dirty="0">
                <a:hlinkClick r:id="rId3"/>
              </a:rPr>
              <a:t> 617/2005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Označení „důvěrné informace“, resp. „obchodní tajemství“ nejsou rozhodná (např. </a:t>
            </a:r>
            <a:r>
              <a:rPr lang="cs-CZ" dirty="0">
                <a:hlinkClick r:id="rId4"/>
              </a:rPr>
              <a:t>NSS 10 As 368/2017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631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29D8F-22A3-12FF-7F90-D2674728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	Odbočka k pojetí důvěrných informací v právu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DE10A9-5C6D-1384-803C-AF3095251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Pojetí důvěrných informací v právu EU se dovozuje těžko; hlavním východiskem by měla být patrně </a:t>
            </a:r>
            <a:r>
              <a:rPr lang="cs-CZ" dirty="0">
                <a:hlinkClick r:id="rId3"/>
              </a:rPr>
              <a:t>směrnice EP a R 2016/943</a:t>
            </a:r>
            <a:r>
              <a:rPr lang="cs-CZ" dirty="0"/>
              <a:t> (dále jen „směrnice o OT“)</a:t>
            </a:r>
          </a:p>
          <a:p>
            <a:pPr lvl="1"/>
            <a:r>
              <a:rPr lang="cs-CZ" dirty="0" err="1">
                <a:hlinkClick r:id="rId4"/>
              </a:rPr>
              <a:t>Impact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assessment</a:t>
            </a:r>
            <a:r>
              <a:rPr lang="cs-CZ" dirty="0">
                <a:hlinkClick r:id="rId4"/>
              </a:rPr>
              <a:t> k návrhu směrnice</a:t>
            </a:r>
            <a:r>
              <a:rPr lang="cs-CZ" dirty="0"/>
              <a:t> (CELEX:52013SC0471) </a:t>
            </a:r>
          </a:p>
          <a:p>
            <a:pPr lvl="2"/>
            <a:r>
              <a:rPr lang="cs-CZ" dirty="0"/>
              <a:t>konstatuje určité překrývání pojmů </a:t>
            </a:r>
            <a:r>
              <a:rPr lang="en-US" dirty="0"/>
              <a:t>confidential business information, (secret) know-how, technological know-how, proprietary information/technology, undisclosed information, business secrets, commercial trade secrets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ALE odkazuje na pojem </a:t>
            </a:r>
            <a:r>
              <a:rPr lang="cs-CZ" dirty="0" err="1"/>
              <a:t>confidential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a vztahy k ostatním pojmům ve </a:t>
            </a:r>
            <a:r>
              <a:rPr lang="cs-CZ" dirty="0" err="1"/>
              <a:t>factsheet</a:t>
            </a:r>
            <a:r>
              <a:rPr lang="cs-CZ" dirty="0"/>
              <a:t> IPR Helpdesk </a:t>
            </a:r>
            <a:r>
              <a:rPr lang="en-US" dirty="0">
                <a:hlinkClick r:id="rId5"/>
              </a:rPr>
              <a:t>How to manage confidential business information</a:t>
            </a:r>
            <a:r>
              <a:rPr lang="cs-CZ" dirty="0"/>
              <a:t> (červenec 2012)</a:t>
            </a:r>
          </a:p>
          <a:p>
            <a:pPr lvl="2"/>
            <a:r>
              <a:rPr lang="cs-CZ" dirty="0"/>
              <a:t>A uvádí, že </a:t>
            </a:r>
            <a:r>
              <a:rPr lang="cs-CZ" dirty="0" err="1"/>
              <a:t>confidential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oproti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secret</a:t>
            </a:r>
            <a:r>
              <a:rPr lang="cs-CZ" dirty="0"/>
              <a:t> nemusí mít hospodářskou hodnotu nebo být obchodně citlivé.</a:t>
            </a:r>
          </a:p>
          <a:p>
            <a:pPr lvl="1"/>
            <a:r>
              <a:rPr lang="cs-CZ" dirty="0"/>
              <a:t>Pojem důvěrných informací podle jiných předpisů práva EU je definován a interpretován v jejich kontextu (viz např. </a:t>
            </a:r>
            <a:r>
              <a:rPr lang="cs-CZ" dirty="0" err="1"/>
              <a:t>confidential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podle čl. 21 </a:t>
            </a:r>
            <a:r>
              <a:rPr lang="cs-CZ" dirty="0">
                <a:hlinkClick r:id="rId3"/>
              </a:rPr>
              <a:t>směrnice EP a R 2014/24/EU</a:t>
            </a:r>
            <a:r>
              <a:rPr lang="cs-CZ" dirty="0"/>
              <a:t> + </a:t>
            </a:r>
            <a:r>
              <a:rPr lang="cs-CZ" dirty="0">
                <a:hlinkClick r:id="rId6"/>
              </a:rPr>
              <a:t>SD EU C‑54/21, </a:t>
            </a:r>
            <a:r>
              <a:rPr lang="cs-CZ" dirty="0" err="1">
                <a:hlinkClick r:id="rId6"/>
              </a:rPr>
              <a:t>Antea</a:t>
            </a:r>
            <a:r>
              <a:rPr lang="cs-CZ" dirty="0">
                <a:hlinkClick r:id="rId6"/>
              </a:rPr>
              <a:t> Polska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8112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43E34-F54E-3413-022C-C533BCA8E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612D-264D-9542-0CB0-8BEAC8AAC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	Odbočka k pojetí důvěrných informací v právu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D8E83-2DF1-9E0D-2EAD-2F89236D4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 směrnice o OT k nějakému pojetí důvěrných informací, popř. k jakému (zejm. ve srovnání s pojetím čl. II.– 3:302 DCFR)?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29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B688AC-A51C-AF3A-7067-30C17E3C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	Ochrana důvěrných informací ve smluvním právu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3702AF-F310-6A2A-F492-37E8A4E3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Ochrana důvěrných informací ve smluvním právu ČR</a:t>
            </a:r>
          </a:p>
          <a:p>
            <a:pPr lvl="1"/>
            <a:r>
              <a:rPr lang="cs-CZ" dirty="0"/>
              <a:t>je zajištěna zákonem, </a:t>
            </a:r>
          </a:p>
          <a:p>
            <a:pPr lvl="2"/>
            <a:r>
              <a:rPr lang="cs-CZ" dirty="0"/>
              <a:t>předně OZ (s tím, že ustanovení je třeba uspořádat alespoň do „</a:t>
            </a:r>
            <a:r>
              <a:rPr lang="cs-CZ" dirty="0" err="1"/>
              <a:t>kvazisystému</a:t>
            </a:r>
            <a:r>
              <a:rPr lang="cs-CZ" dirty="0"/>
              <a:t>“ a jen malá část z nich se vztahuje k důvěrným </a:t>
            </a:r>
            <a:r>
              <a:rPr lang="cs-CZ" dirty="0" err="1"/>
              <a:t>info</a:t>
            </a:r>
            <a:r>
              <a:rPr lang="cs-CZ" dirty="0"/>
              <a:t> výslovně)</a:t>
            </a:r>
          </a:p>
          <a:p>
            <a:pPr lvl="2"/>
            <a:r>
              <a:rPr lang="cs-CZ" dirty="0"/>
              <a:t>a také zvláštními zákony (zejm. § 218 zák. č. 134/2016 Sb.), a</a:t>
            </a:r>
          </a:p>
          <a:p>
            <a:pPr lvl="1"/>
            <a:r>
              <a:rPr lang="cs-CZ" dirty="0"/>
              <a:t>bývá doplňována ujednáním (různě nazvanými, s různým technickým vztahem k „vlastní smlouvě“).</a:t>
            </a:r>
          </a:p>
          <a:p>
            <a:r>
              <a:rPr lang="cs-CZ" dirty="0"/>
              <a:t>Jak by mohl vypadat „</a:t>
            </a:r>
            <a:r>
              <a:rPr lang="cs-CZ" dirty="0" err="1"/>
              <a:t>kvazisystém</a:t>
            </a:r>
            <a:r>
              <a:rPr lang="cs-CZ" dirty="0"/>
              <a:t>“ ustanovení OZ na ochranu důvěrných informací ve smluvním právu?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·/·</a:t>
            </a:r>
            <a:endParaRPr lang="cs-CZ" dirty="0"/>
          </a:p>
          <a:p>
            <a:pPr lvl="1"/>
            <a:r>
              <a:rPr lang="cs-CZ" dirty="0"/>
              <a:t>„Kvazi“ vzhledem k nikoli přesnému kritériu, vnitřním překryvům i přesahu za smluvní právo.</a:t>
            </a:r>
          </a:p>
        </p:txBody>
      </p:sp>
    </p:spTree>
    <p:extLst>
      <p:ext uri="{BB962C8B-B14F-4D97-AF65-F5344CB8AC3E}">
        <p14:creationId xmlns:p14="http://schemas.microsoft.com/office/powerpoint/2010/main" val="4249861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A607ABC7-FF06-4722-8579-470E34A48A45}" vid="{7BC0525B-2AE6-4561-96E7-03A6A4DB32B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- nova sablona</Template>
  <TotalTime>3916</TotalTime>
  <Words>1410</Words>
  <Application>Microsoft Office PowerPoint</Application>
  <PresentationFormat>Předvádění na obrazovce (4:3)</PresentationFormat>
  <Paragraphs>146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Office</vt:lpstr>
      <vt:lpstr>Ochrana důvěrných informací</vt:lpstr>
      <vt:lpstr>Struktura</vt:lpstr>
      <vt:lpstr>1 Základní hypotézy</vt:lpstr>
      <vt:lpstr>1 Základní hypotézy</vt:lpstr>
      <vt:lpstr>2 Pojetí důvěrných informací ve smluvním právu ČR</vt:lpstr>
      <vt:lpstr>2 Pojetí důvěrných informací ve smluvním právu ČR</vt:lpstr>
      <vt:lpstr>3 Odbočka k pojetí důvěrných informací v právu EU</vt:lpstr>
      <vt:lpstr>3 Odbočka k pojetí důvěrných informací v právu EU</vt:lpstr>
      <vt:lpstr>4 Ochrana důvěrných informací ve smluvním právu ČR</vt:lpstr>
      <vt:lpstr>4 Ochrana důvěrných informací ve smluvním právu ČR</vt:lpstr>
      <vt:lpstr>4 Ochrana důvěrných informací ve smluvním právu ČR</vt:lpstr>
      <vt:lpstr>5 Odbočka k ochraně důvěrných informací v právu Evropské unie</vt:lpstr>
      <vt:lpstr>6  Metodika ujednání o ochraně důvěrných informací aneb místo závěru obecné části</vt:lpstr>
      <vt:lpstr>6  Metodika ujednání o ochraně důvěrných informací aneb místo závěru obecné části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důvěrných informací</dc:title>
  <dc:creator>Václav Pilík</dc:creator>
  <cp:lastModifiedBy>pronájem</cp:lastModifiedBy>
  <cp:revision>41</cp:revision>
  <dcterms:created xsi:type="dcterms:W3CDTF">2024-07-20T13:02:53Z</dcterms:created>
  <dcterms:modified xsi:type="dcterms:W3CDTF">2025-02-26T16:55:31Z</dcterms:modified>
</cp:coreProperties>
</file>